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256" r:id="rId3"/>
    <p:sldId id="305" r:id="rId4"/>
    <p:sldId id="310" r:id="rId5"/>
    <p:sldId id="390" r:id="rId6"/>
    <p:sldId id="353" r:id="rId7"/>
    <p:sldId id="354" r:id="rId8"/>
    <p:sldId id="311" r:id="rId9"/>
    <p:sldId id="312" r:id="rId10"/>
    <p:sldId id="379" r:id="rId11"/>
    <p:sldId id="314" r:id="rId12"/>
    <p:sldId id="376" r:id="rId13"/>
    <p:sldId id="377" r:id="rId14"/>
    <p:sldId id="373" r:id="rId15"/>
    <p:sldId id="374" r:id="rId16"/>
    <p:sldId id="375" r:id="rId17"/>
    <p:sldId id="356" r:id="rId18"/>
    <p:sldId id="313" r:id="rId19"/>
    <p:sldId id="358" r:id="rId20"/>
    <p:sldId id="380" r:id="rId21"/>
    <p:sldId id="381" r:id="rId22"/>
    <p:sldId id="382" r:id="rId23"/>
    <p:sldId id="383" r:id="rId24"/>
    <p:sldId id="386" r:id="rId25"/>
    <p:sldId id="384" r:id="rId26"/>
    <p:sldId id="387" r:id="rId27"/>
    <p:sldId id="388" r:id="rId28"/>
    <p:sldId id="389" r:id="rId29"/>
    <p:sldId id="301" r:id="rId3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832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228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2438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5085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Autofit/>
          </a:bodyPr>
          <a:lstStyle>
            <a:lvl1pPr algn="ctr" rtl="1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 algn="just">
              <a:defRPr sz="3200"/>
            </a:lvl1pPr>
            <a:lvl2pPr algn="just">
              <a:defRPr sz="2800"/>
            </a:lvl2pPr>
            <a:lvl3pPr algn="just">
              <a:defRPr sz="2400"/>
            </a:lvl3pPr>
            <a:lvl4pPr algn="just">
              <a:defRPr sz="2000"/>
            </a:lvl4pPr>
            <a:lvl5pPr algn="just"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770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55436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6817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5587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0714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12802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7068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173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55855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84623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037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4121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944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93084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75607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701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587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362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987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49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701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164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50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8FD5-294D-4D24-8F48-63A4587B2377}" type="datetimeFigureOut">
              <a:rPr lang="fa-IR" smtClean="0"/>
              <a:t>1443/08/03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E25C5-DEB5-42F1-B0CA-924F67DB45B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36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B Mitra" panose="00000400000000000000" pitchFamily="2" charset="-78"/>
              </a:defRPr>
            </a:lvl1pPr>
          </a:lstStyle>
          <a:p>
            <a:fld id="{F14E8FD5-294D-4D24-8F48-63A4587B2377}" type="datetimeFigureOut">
              <a:rPr lang="fa-IR" smtClean="0"/>
              <a:pPr/>
              <a:t>1443/08/03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B Mitra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B Mitra" panose="00000400000000000000" pitchFamily="2" charset="-78"/>
              </a:defRPr>
            </a:lvl1pPr>
          </a:lstStyle>
          <a:p>
            <a:fld id="{55FE25C5-DEB5-42F1-B0CA-924F67DB45BD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4336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randoc.ac.ir/" TargetMode="External"/><Relationship Id="rId2" Type="http://schemas.openxmlformats.org/officeDocument/2006/relationships/hyperlink" Target="https://www.sid.ir/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sco.org/" TargetMode="External"/><Relationship Id="rId2" Type="http://schemas.openxmlformats.org/officeDocument/2006/relationships/hyperlink" Target="https://www.jstor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cholar.google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randoc.ac.ir/" TargetMode="External"/><Relationship Id="rId2" Type="http://schemas.openxmlformats.org/officeDocument/2006/relationships/hyperlink" Target="https://www.sid.ir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9" descr="BESMELLAH"/>
          <p:cNvPicPr>
            <a:picLocks noChangeAspect="1" noChangeArrowheads="1"/>
          </p:cNvPicPr>
          <p:nvPr/>
        </p:nvPicPr>
        <p:blipFill rotWithShape="1">
          <a:blip r:embed="rId2"/>
          <a:srcRect l="4851" t="7285" r="6602" b="7275"/>
          <a:stretch/>
        </p:blipFill>
        <p:spPr bwMode="auto">
          <a:xfrm>
            <a:off x="2555776" y="476672"/>
            <a:ext cx="4550230" cy="5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ملاک های انتخاب موضوع خوب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Mitra" panose="00000400000000000000" pitchFamily="2" charset="-78"/>
              </a:rPr>
              <a:t>	علاقمندی محقق</a:t>
            </a:r>
          </a:p>
          <a:p>
            <a:r>
              <a:rPr lang="fa-IR" dirty="0">
                <a:cs typeface="B Mitra" panose="00000400000000000000" pitchFamily="2" charset="-78"/>
              </a:rPr>
              <a:t>	امکان جمع آوری داده</a:t>
            </a:r>
          </a:p>
          <a:p>
            <a:r>
              <a:rPr lang="fa-IR" dirty="0">
                <a:cs typeface="B Mitra" panose="00000400000000000000" pitchFamily="2" charset="-78"/>
              </a:rPr>
              <a:t>	محدودیت های مالی محقق</a:t>
            </a:r>
          </a:p>
          <a:p>
            <a:r>
              <a:rPr lang="fa-IR" dirty="0">
                <a:cs typeface="B Mitra" panose="00000400000000000000" pitchFamily="2" charset="-78"/>
              </a:rPr>
              <a:t>	محدودیت های زمانی محقق</a:t>
            </a:r>
          </a:p>
          <a:p>
            <a:r>
              <a:rPr lang="fa-IR" dirty="0">
                <a:cs typeface="B Mitra" panose="00000400000000000000" pitchFamily="2" charset="-78"/>
              </a:rPr>
              <a:t>	بدیع بودن موضوع</a:t>
            </a:r>
          </a:p>
        </p:txBody>
      </p:sp>
    </p:spTree>
    <p:extLst>
      <p:ext uri="{BB962C8B-B14F-4D97-AF65-F5344CB8AC3E}">
        <p14:creationId xmlns:p14="http://schemas.microsoft.com/office/powerpoint/2010/main" val="294760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فرآیند عملیاتی نوشتن بیان مسئله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7" y="1772816"/>
            <a:ext cx="7077514" cy="4752528"/>
          </a:xfrm>
        </p:spPr>
        <p:txBody>
          <a:bodyPr>
            <a:normAutofit lnSpcReduction="10000"/>
          </a:bodyPr>
          <a:lstStyle/>
          <a:p>
            <a:r>
              <a:rPr lang="fa-IR" dirty="0">
                <a:cs typeface="B Mitra" panose="00000400000000000000" pitchFamily="2" charset="-78"/>
              </a:rPr>
              <a:t>بیان مسئله یعنی: موضوع چیست و </a:t>
            </a:r>
            <a:r>
              <a:rPr lang="fa-IR" dirty="0" smtClean="0">
                <a:cs typeface="B Mitra" panose="00000400000000000000" pitchFamily="2" charset="-78"/>
              </a:rPr>
              <a:t>چه اتفاقی افتاده که محقق  به دنبال تحقیق در این موضوع است؟ </a:t>
            </a:r>
            <a:endParaRPr lang="fa-IR" dirty="0">
              <a:cs typeface="B Mitra" panose="00000400000000000000" pitchFamily="2" charset="-78"/>
            </a:endParaRPr>
          </a:p>
          <a:p>
            <a:pPr marL="914400" indent="-457200"/>
            <a:r>
              <a:rPr lang="fa-IR" dirty="0" smtClean="0">
                <a:cs typeface="B Mitra" panose="00000400000000000000" pitchFamily="2" charset="-78"/>
              </a:rPr>
              <a:t>بیان </a:t>
            </a:r>
            <a:r>
              <a:rPr lang="fa-IR" dirty="0">
                <a:cs typeface="B Mitra" panose="00000400000000000000" pitchFamily="2" charset="-78"/>
              </a:rPr>
              <a:t>میزان و شدت مشکل</a:t>
            </a:r>
          </a:p>
          <a:p>
            <a:pPr marL="914400" indent="-457200"/>
            <a:r>
              <a:rPr lang="fa-IR" dirty="0" smtClean="0">
                <a:cs typeface="B Mitra" panose="00000400000000000000" pitchFamily="2" charset="-78"/>
              </a:rPr>
              <a:t>محدود </a:t>
            </a:r>
            <a:r>
              <a:rPr lang="fa-IR" dirty="0">
                <a:cs typeface="B Mitra" panose="00000400000000000000" pitchFamily="2" charset="-78"/>
              </a:rPr>
              <a:t>و مشخص نمودن موضوع یعنی </a:t>
            </a:r>
          </a:p>
          <a:p>
            <a:pPr marL="914400" indent="0">
              <a:buNone/>
            </a:pPr>
            <a:r>
              <a:rPr lang="fa-IR" dirty="0">
                <a:cs typeface="B Mitra" panose="00000400000000000000" pitchFamily="2" charset="-78"/>
              </a:rPr>
              <a:t>مشخص بودن قلمرو موضوعی</a:t>
            </a:r>
          </a:p>
          <a:p>
            <a:pPr marL="914400" indent="0">
              <a:buNone/>
            </a:pPr>
            <a:r>
              <a:rPr lang="fa-IR" dirty="0">
                <a:cs typeface="B Mitra" panose="00000400000000000000" pitchFamily="2" charset="-78"/>
              </a:rPr>
              <a:t>قلمرو مکانی </a:t>
            </a:r>
          </a:p>
          <a:p>
            <a:pPr marL="914400" indent="0">
              <a:buNone/>
            </a:pPr>
            <a:r>
              <a:rPr lang="fa-IR" dirty="0">
                <a:cs typeface="B Mitra" panose="00000400000000000000" pitchFamily="2" charset="-78"/>
              </a:rPr>
              <a:t> قلمرو </a:t>
            </a:r>
            <a:r>
              <a:rPr lang="fa-IR" dirty="0" smtClean="0">
                <a:cs typeface="B Mitra" panose="00000400000000000000" pitchFamily="2" charset="-78"/>
              </a:rPr>
              <a:t>زمانی</a:t>
            </a:r>
          </a:p>
          <a:p>
            <a:r>
              <a:rPr lang="fa-IR" dirty="0">
                <a:cs typeface="B Mitra" panose="00000400000000000000" pitchFamily="2" charset="-78"/>
              </a:rPr>
              <a:t>تفاوت میان </a:t>
            </a:r>
            <a:r>
              <a:rPr lang="fa-IR" dirty="0" smtClean="0">
                <a:cs typeface="B Mitra" panose="00000400000000000000" pitchFamily="2" charset="-78"/>
              </a:rPr>
              <a:t>اهمیت تحقیق </a:t>
            </a:r>
            <a:r>
              <a:rPr lang="fa-IR" dirty="0">
                <a:cs typeface="B Mitra" panose="00000400000000000000" pitchFamily="2" charset="-78"/>
              </a:rPr>
              <a:t>و بیان مسئله</a:t>
            </a:r>
            <a:endParaRPr lang="fa-IR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837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179" y="526101"/>
            <a:ext cx="7272807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مثال هایی از ابهام در موضوع 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7" y="1772816"/>
            <a:ext cx="7077514" cy="4461074"/>
          </a:xfrm>
        </p:spPr>
        <p:txBody>
          <a:bodyPr>
            <a:normAutofit fontScale="92500"/>
          </a:bodyPr>
          <a:lstStyle/>
          <a:p>
            <a:r>
              <a:rPr lang="fa-IR" dirty="0">
                <a:cs typeface="B Mitra" panose="00000400000000000000" pitchFamily="2" charset="-78"/>
              </a:rPr>
              <a:t>تکنولوژی اطلاعات و تأ ثیر آن بر اشتغال (مطالعه موردی: استان </a:t>
            </a:r>
            <a:r>
              <a:rPr lang="en-US" dirty="0">
                <a:cs typeface="B Mitra" panose="00000400000000000000" pitchFamily="2" charset="-78"/>
              </a:rPr>
              <a:t>x</a:t>
            </a:r>
            <a:r>
              <a:rPr lang="fa-IR" dirty="0">
                <a:cs typeface="B Mitra" panose="00000400000000000000" pitchFamily="2" charset="-78"/>
              </a:rPr>
              <a:t>)</a:t>
            </a:r>
            <a:endParaRPr lang="en-US" dirty="0">
              <a:cs typeface="B Mitra" panose="00000400000000000000" pitchFamily="2" charset="-78"/>
            </a:endParaRPr>
          </a:p>
          <a:p>
            <a:r>
              <a:rPr lang="fa-IR" dirty="0">
                <a:cs typeface="B Mitra" panose="00000400000000000000" pitchFamily="2" charset="-78"/>
              </a:rPr>
              <a:t>امکان سنجی استقرار تجارت الکترونیک در صنایع شرکت </a:t>
            </a:r>
            <a:r>
              <a:rPr lang="en-US" dirty="0">
                <a:cs typeface="B Mitra" panose="00000400000000000000" pitchFamily="2" charset="-78"/>
              </a:rPr>
              <a:t>x</a:t>
            </a:r>
          </a:p>
          <a:p>
            <a:r>
              <a:rPr lang="fa-IR" dirty="0">
                <a:cs typeface="B Mitra" panose="00000400000000000000" pitchFamily="2" charset="-78"/>
              </a:rPr>
              <a:t>آراي اختصاصی علامه طباطبایی در تفسیر المیزان</a:t>
            </a:r>
          </a:p>
          <a:p>
            <a:r>
              <a:rPr lang="fa-IR" dirty="0">
                <a:cs typeface="B Mitra" panose="00000400000000000000" pitchFamily="2" charset="-78"/>
              </a:rPr>
              <a:t>بررسی و تبیین جایگاه مصلحت در فقه</a:t>
            </a:r>
          </a:p>
          <a:p>
            <a:r>
              <a:rPr lang="fa-IR" dirty="0">
                <a:cs typeface="B Mitra" panose="00000400000000000000" pitchFamily="2" charset="-78"/>
              </a:rPr>
              <a:t>بررسی تاثیر معنویت سازمانی بر اثربخشی سازمانی کارگاه های فرش دستباف (مورد مطالعه، کارگاه های فرش دستباف عتبات عالیات شهرستان کاشان</a:t>
            </a:r>
          </a:p>
        </p:txBody>
      </p:sp>
    </p:spTree>
    <p:extLst>
      <p:ext uri="{BB962C8B-B14F-4D97-AF65-F5344CB8AC3E}">
        <p14:creationId xmlns:p14="http://schemas.microsoft.com/office/powerpoint/2010/main" val="67747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فرآیند عملیاتی نوشتن اهمیت و ضرورت 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>
                <a:cs typeface="B Mitra" panose="00000400000000000000" pitchFamily="2" charset="-78"/>
              </a:rPr>
              <a:t>اهمیت تحقیق : یعنی از بعد ایجابی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        اگر این مسئله حل بشود و این پایان نامه تدوین شود چه نتایج خوبی به همراه خواهد داشت؟</a:t>
            </a:r>
          </a:p>
          <a:p>
            <a:r>
              <a:rPr lang="fa-IR" dirty="0">
                <a:cs typeface="B Mitra" panose="00000400000000000000" pitchFamily="2" charset="-78"/>
              </a:rPr>
              <a:t>ضرورت تحقیق : یعنی از بعد سلبی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       اگر این مسئله حل نشود و این پایان نامه تدوین نشود چه نتایج منفی به همراه خواهد داشت؟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874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فرآیند عملیاتی نوشتن سوالات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772816"/>
            <a:ext cx="7416823" cy="4461074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بر </a:t>
            </a:r>
            <a:r>
              <a:rPr lang="fa-IR" dirty="0">
                <a:cs typeface="B Mitra" panose="00000400000000000000" pitchFamily="2" charset="-78"/>
              </a:rPr>
              <a:t>اساس </a:t>
            </a:r>
            <a:r>
              <a:rPr lang="fa-IR" dirty="0" smtClean="0">
                <a:cs typeface="B Mitra" panose="00000400000000000000" pitchFamily="2" charset="-78"/>
              </a:rPr>
              <a:t>یک طبقه بندی از موضوع مانند</a:t>
            </a:r>
            <a:r>
              <a:rPr lang="fa-IR" dirty="0">
                <a:cs typeface="B Mitra" panose="00000400000000000000" pitchFamily="2" charset="-78"/>
              </a:rPr>
              <a:t>: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    مدل سه شاخگی(عوامل ساختاری، زمینه ای، محتوایی</a:t>
            </a:r>
            <a:r>
              <a:rPr lang="fa-IR" dirty="0" smtClean="0">
                <a:cs typeface="B Mitra" panose="00000400000000000000" pitchFamily="2" charset="-78"/>
              </a:rPr>
              <a:t>)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سوال 1- عوامل ساختاری موثر بر موضوع کدامند؟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سوال </a:t>
            </a:r>
            <a:r>
              <a:rPr lang="fa-IR" dirty="0" smtClean="0">
                <a:cs typeface="B Mitra" panose="00000400000000000000" pitchFamily="2" charset="-78"/>
              </a:rPr>
              <a:t>2- </a:t>
            </a:r>
            <a:r>
              <a:rPr lang="fa-IR" dirty="0">
                <a:cs typeface="B Mitra" panose="00000400000000000000" pitchFamily="2" charset="-78"/>
              </a:rPr>
              <a:t>عوامل </a:t>
            </a:r>
            <a:r>
              <a:rPr lang="fa-IR" dirty="0" smtClean="0">
                <a:cs typeface="B Mitra" panose="00000400000000000000" pitchFamily="2" charset="-78"/>
              </a:rPr>
              <a:t>زمینه ای </a:t>
            </a:r>
            <a:r>
              <a:rPr lang="fa-IR" dirty="0">
                <a:cs typeface="B Mitra" panose="00000400000000000000" pitchFamily="2" charset="-78"/>
              </a:rPr>
              <a:t>موثر بر موضوع کدامند؟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سوال </a:t>
            </a:r>
            <a:r>
              <a:rPr lang="fa-IR" dirty="0" smtClean="0">
                <a:cs typeface="B Mitra" panose="00000400000000000000" pitchFamily="2" charset="-78"/>
              </a:rPr>
              <a:t>3- </a:t>
            </a:r>
            <a:r>
              <a:rPr lang="fa-IR" dirty="0">
                <a:cs typeface="B Mitra" panose="00000400000000000000" pitchFamily="2" charset="-78"/>
              </a:rPr>
              <a:t>عوامل </a:t>
            </a:r>
            <a:r>
              <a:rPr lang="fa-IR" dirty="0" smtClean="0">
                <a:cs typeface="B Mitra" panose="00000400000000000000" pitchFamily="2" charset="-78"/>
              </a:rPr>
              <a:t>محتوایی </a:t>
            </a:r>
            <a:r>
              <a:rPr lang="fa-IR" dirty="0">
                <a:cs typeface="B Mitra" panose="00000400000000000000" pitchFamily="2" charset="-78"/>
              </a:rPr>
              <a:t>موثر بر موضوع کدامند؟</a:t>
            </a:r>
          </a:p>
          <a:p>
            <a:pPr marL="0" indent="0">
              <a:buNone/>
            </a:pPr>
            <a:r>
              <a:rPr lang="fa-IR" dirty="0" smtClean="0">
                <a:cs typeface="B Mitra" panose="00000400000000000000" pitchFamily="2" charset="-78"/>
              </a:rPr>
              <a:t>     </a:t>
            </a:r>
            <a:r>
              <a:rPr lang="fa-IR" dirty="0">
                <a:cs typeface="B Mitra" panose="00000400000000000000" pitchFamily="2" charset="-78"/>
              </a:rPr>
              <a:t>تکنیک </a:t>
            </a:r>
            <a:r>
              <a:rPr lang="en-US" dirty="0" smtClean="0">
                <a:cs typeface="B Mitra" panose="00000400000000000000" pitchFamily="2" charset="-78"/>
              </a:rPr>
              <a:t>SWOT</a:t>
            </a:r>
            <a:r>
              <a:rPr lang="fa-IR" dirty="0" smtClean="0">
                <a:cs typeface="B Mitra" panose="00000400000000000000" pitchFamily="2" charset="-78"/>
              </a:rPr>
              <a:t>(نقاط قوت، ضعف، فرصت، تهدید)</a:t>
            </a:r>
          </a:p>
          <a:p>
            <a:pPr marL="0" indent="0">
              <a:buNone/>
            </a:pPr>
            <a:r>
              <a:rPr lang="fa-IR" dirty="0" smtClean="0">
                <a:cs typeface="B Mitra" panose="00000400000000000000" pitchFamily="2" charset="-78"/>
              </a:rPr>
              <a:t>     محورهای یک موضوع(الزامات اجرای استراتژی شامل هدف، سیاست، منابع، اصلاح ساختار و..)</a:t>
            </a:r>
            <a:endParaRPr lang="fa-IR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4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050" y="548680"/>
            <a:ext cx="7274768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پیشینه 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Mitra" panose="00000400000000000000" pitchFamily="2" charset="-78"/>
              </a:rPr>
              <a:t>هدف از نوشتن پیشینه تحقیق: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     1- چه پژوهش هایی تاکنون در موضوع تحقیق انجام شده  و به چه نتایجی رسیده و چه میزان از مسئله یا مشکل، حل شده است؟</a:t>
            </a:r>
          </a:p>
          <a:p>
            <a:pPr marL="0" indent="0">
              <a:buNone/>
            </a:pPr>
            <a:r>
              <a:rPr lang="fa-IR" dirty="0">
                <a:cs typeface="B Mitra" panose="00000400000000000000" pitchFamily="2" charset="-78"/>
              </a:rPr>
              <a:t>    2- تبیین تفاوت این تحقیق با تحقیقات قبلی و بیان نوآوری تحقیق</a:t>
            </a:r>
          </a:p>
        </p:txBody>
      </p:sp>
    </p:spTree>
    <p:extLst>
      <p:ext uri="{BB962C8B-B14F-4D97-AF65-F5344CB8AC3E}">
        <p14:creationId xmlns:p14="http://schemas.microsoft.com/office/powerpoint/2010/main" val="308730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0"/>
            <a:ext cx="9649072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پیشینه تحقیق(</a:t>
            </a:r>
            <a:r>
              <a:rPr lang="fa-IR" sz="4400" b="1" dirty="0">
                <a:cs typeface="B Mitra" panose="00000400000000000000" pitchFamily="2" charset="-78"/>
              </a:rPr>
              <a:t>بررسی منابع داخلی و خارجی)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77686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منابع داخلی:</a:t>
            </a: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1- مقالات</a:t>
            </a: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نشریات: سایت جهاد دانشگاهی  </a:t>
            </a:r>
            <a:r>
              <a:rPr lang="en-US" sz="2400" b="1" dirty="0">
                <a:cs typeface="B Mitra" panose="00000400000000000000" pitchFamily="2" charset="-78"/>
                <a:hlinkClick r:id="rId2"/>
              </a:rPr>
              <a:t>https://www.sid.ir</a:t>
            </a:r>
            <a:endParaRPr lang="fa-IR" sz="2400" b="1" dirty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2-پایان </a:t>
            </a:r>
            <a:r>
              <a:rPr lang="fa-IR" sz="2400" b="1" dirty="0">
                <a:cs typeface="B Mitra" panose="00000400000000000000" pitchFamily="2" charset="-78"/>
              </a:rPr>
              <a:t>نامه و رساله</a:t>
            </a: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سایت ایرانداک:  </a:t>
            </a:r>
            <a:r>
              <a:rPr lang="en-US" sz="2400" b="1" dirty="0">
                <a:cs typeface="B Mitra" panose="00000400000000000000" pitchFamily="2" charset="-78"/>
                <a:hlinkClick r:id="rId3"/>
              </a:rPr>
              <a:t>https://irandoc.ac.ir</a:t>
            </a:r>
            <a:r>
              <a:rPr lang="en-US" sz="2400" b="1" dirty="0" smtClean="0">
                <a:cs typeface="B Mitra" panose="00000400000000000000" pitchFamily="2" charset="-78"/>
                <a:hlinkClick r:id="rId3"/>
              </a:rPr>
              <a:t>/</a:t>
            </a:r>
            <a:endParaRPr lang="fa-IR" sz="24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73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589199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پیشینه خارجی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1" y="1268760"/>
            <a:ext cx="7300664" cy="5106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پایگاه های علمی :</a:t>
            </a:r>
          </a:p>
          <a:p>
            <a:pPr marL="0" indent="0">
              <a:buNone/>
            </a:pPr>
            <a:r>
              <a:rPr lang="da-DK" u="sng" dirty="0">
                <a:hlinkClick r:id="rId2"/>
              </a:rPr>
              <a:t>https://www.jstor.org</a:t>
            </a:r>
          </a:p>
          <a:p>
            <a:pPr marL="0" indent="0">
              <a:buNone/>
            </a:pPr>
            <a:r>
              <a:rPr lang="da-DK" u="sng" dirty="0">
                <a:hlinkClick r:id="rId3"/>
              </a:rPr>
              <a:t>https://www.ebsco.org</a:t>
            </a:r>
            <a:endParaRPr lang="da-DK" u="sng" dirty="0">
              <a:hlinkClick r:id="rId2"/>
            </a:endParaRPr>
          </a:p>
          <a:p>
            <a:pPr marL="0" indent="0">
              <a:buNone/>
            </a:pPr>
            <a:r>
              <a:rPr lang="da-DK" dirty="0"/>
              <a:t>.....</a:t>
            </a:r>
            <a:endParaRPr lang="da-DK" dirty="0">
              <a:hlinkClick r:id="rId2"/>
            </a:endParaRPr>
          </a:p>
          <a:p>
            <a:r>
              <a:rPr lang="fa-IR" b="1" dirty="0">
                <a:cs typeface="B Mitra" panose="00000400000000000000" pitchFamily="2" charset="-78"/>
              </a:rPr>
              <a:t>گوگل اسکالر</a:t>
            </a:r>
            <a:endParaRPr lang="en-US" b="1" dirty="0">
              <a:cs typeface="B Mitra" panose="00000400000000000000" pitchFamily="2" charset="-78"/>
            </a:endParaRPr>
          </a:p>
          <a:p>
            <a:r>
              <a:rPr lang="fa-IR" b="1" dirty="0">
                <a:cs typeface="B Mitra" panose="00000400000000000000" pitchFamily="2" charset="-78"/>
              </a:rPr>
              <a:t> </a:t>
            </a:r>
            <a:r>
              <a:rPr lang="nl-NL" u="sng" dirty="0">
                <a:hlinkClick r:id="rId4"/>
              </a:rPr>
              <a:t/>
            </a:r>
            <a:br>
              <a:rPr lang="nl-NL" u="sng" dirty="0">
                <a:hlinkClick r:id="rId4"/>
              </a:rPr>
            </a:br>
            <a:r>
              <a:rPr lang="nl-NL" u="sng" dirty="0">
                <a:hlinkClick r:id="rId4"/>
              </a:rPr>
              <a:t>https://scholar.google.com</a:t>
            </a:r>
          </a:p>
          <a:p>
            <a:pPr marL="0" indent="0">
              <a:buNone/>
            </a:pPr>
            <a:endParaRPr lang="nl-NL" u="sng" dirty="0">
              <a:hlinkClick r:id="rId4"/>
            </a:endParaRPr>
          </a:p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جستجوی پیشرفته گوگل:جستجو در عنوان و فایل پی دی اف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https://www.google.com/advanced_search</a:t>
            </a:r>
            <a:endParaRPr lang="fa-IR" u="sng" dirty="0">
              <a:hlinkClick r:id="rId2"/>
            </a:endParaRPr>
          </a:p>
          <a:p>
            <a:pPr marL="0" indent="0">
              <a:buNone/>
            </a:pPr>
            <a:endParaRPr lang="fa-IR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46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24110"/>
            <a:ext cx="7956376" cy="10046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نحوه ثبت پیشینه تحقیق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7F7A93-E12B-4AA7-BA75-4F8E8E0696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574362"/>
              </p:ext>
            </p:extLst>
          </p:nvPr>
        </p:nvGraphicFramePr>
        <p:xfrm>
          <a:off x="467544" y="1946370"/>
          <a:ext cx="8440199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463">
                  <a:extLst>
                    <a:ext uri="{9D8B030D-6E8A-4147-A177-3AD203B41FA5}">
                      <a16:colId xmlns:a16="http://schemas.microsoft.com/office/drawing/2014/main" val="2361405970"/>
                    </a:ext>
                  </a:extLst>
                </a:gridCol>
                <a:gridCol w="1454467">
                  <a:extLst>
                    <a:ext uri="{9D8B030D-6E8A-4147-A177-3AD203B41FA5}">
                      <a16:colId xmlns:a16="http://schemas.microsoft.com/office/drawing/2014/main" val="1414368312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3715664850"/>
                    </a:ext>
                  </a:extLst>
                </a:gridCol>
                <a:gridCol w="1224463">
                  <a:extLst>
                    <a:ext uri="{9D8B030D-6E8A-4147-A177-3AD203B41FA5}">
                      <a16:colId xmlns:a16="http://schemas.microsoft.com/office/drawing/2014/main" val="265363186"/>
                    </a:ext>
                  </a:extLst>
                </a:gridCol>
                <a:gridCol w="1224463">
                  <a:extLst>
                    <a:ext uri="{9D8B030D-6E8A-4147-A177-3AD203B41FA5}">
                      <a16:colId xmlns:a16="http://schemas.microsoft.com/office/drawing/2014/main" val="3210400671"/>
                    </a:ext>
                  </a:extLst>
                </a:gridCol>
                <a:gridCol w="1224463">
                  <a:extLst>
                    <a:ext uri="{9D8B030D-6E8A-4147-A177-3AD203B41FA5}">
                      <a16:colId xmlns:a16="http://schemas.microsoft.com/office/drawing/2014/main" val="2670412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Mitra" panose="00000400000000000000" pitchFamily="2" charset="-78"/>
                        </a:rPr>
                        <a:t>چکیده</a:t>
                      </a:r>
                      <a:endParaRPr lang="en-US" sz="1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Mitra" panose="00000400000000000000" pitchFamily="2" charset="-78"/>
                        </a:rPr>
                        <a:t>ناشر/ نام فصلنامه</a:t>
                      </a:r>
                      <a:endParaRPr lang="en-US" sz="1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Mitra" panose="00000400000000000000" pitchFamily="2" charset="-78"/>
                        </a:rPr>
                        <a:t>نوع(مقاله/ پایان نامه کتاب)</a:t>
                      </a:r>
                      <a:endParaRPr lang="en-US" sz="1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Mitra" panose="00000400000000000000" pitchFamily="2" charset="-78"/>
                        </a:rPr>
                        <a:t>سال انجام یا انتشار</a:t>
                      </a:r>
                      <a:endParaRPr lang="en-US" sz="1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Mitra" panose="00000400000000000000" pitchFamily="2" charset="-78"/>
                        </a:rPr>
                        <a:t>نویسنده</a:t>
                      </a:r>
                      <a:endParaRPr lang="en-US" sz="1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>
                          <a:cs typeface="B Mitra" panose="00000400000000000000" pitchFamily="2" charset="-78"/>
                        </a:rPr>
                        <a:t>عنوان</a:t>
                      </a:r>
                      <a:endParaRPr lang="en-US" sz="1800" b="1" dirty="0"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96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845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61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521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449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75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3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1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017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0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8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تدوین طرح تفصیلی تحقیق (پروپوزال</a:t>
            </a:r>
            <a:r>
              <a:rPr lang="fa-IR" dirty="0" smtClean="0">
                <a:cs typeface="B Mitra" panose="00000400000000000000" pitchFamily="2" charset="-78"/>
              </a:rPr>
              <a:t>)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sz="2000" dirty="0" smtClean="0">
                <a:cs typeface="B Mitra" panose="00000400000000000000" pitchFamily="2" charset="-78"/>
              </a:rPr>
              <a:t>نکته: موضوع پس از تصویب در گروه، در شورای تحصیلات تکمیلی هم بررسی می شود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/>
          </a:bodyPr>
          <a:lstStyle/>
          <a:p>
            <a:pPr marL="398463" indent="0">
              <a:buNone/>
            </a:pPr>
            <a:r>
              <a:rPr lang="fa-IR" sz="2800" b="1" dirty="0">
                <a:cs typeface="B Mitra" panose="00000400000000000000" pitchFamily="2" charset="-78"/>
              </a:rPr>
              <a:t>موارد مندرج در طرح تفصیلی تحقیق (علاوه بر طرح اجمالی)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روش </a:t>
            </a:r>
            <a:r>
              <a:rPr lang="fa-IR" sz="2800" b="1" dirty="0" smtClean="0">
                <a:cs typeface="B Mitra" panose="00000400000000000000" pitchFamily="2" charset="-78"/>
              </a:rPr>
              <a:t>تحقیق(کمی، کیفی، آمیخته)</a:t>
            </a:r>
            <a:endParaRPr lang="fa-IR" sz="2800" b="1" dirty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جامعه </a:t>
            </a:r>
            <a:r>
              <a:rPr lang="fa-IR" sz="2800" b="1" dirty="0">
                <a:cs typeface="B Mitra" panose="00000400000000000000" pitchFamily="2" charset="-78"/>
              </a:rPr>
              <a:t>آماری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روش نمونه </a:t>
            </a:r>
            <a:r>
              <a:rPr lang="fa-IR" sz="2800" b="1" dirty="0" smtClean="0">
                <a:cs typeface="B Mitra" panose="00000400000000000000" pitchFamily="2" charset="-78"/>
              </a:rPr>
              <a:t>گیری(تصادفی، هدفمند و...)</a:t>
            </a:r>
            <a:endParaRPr lang="fa-IR" sz="2800" b="1" dirty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روش </a:t>
            </a:r>
            <a:r>
              <a:rPr lang="fa-IR" sz="2800" b="1" dirty="0">
                <a:cs typeface="B Mitra" panose="00000400000000000000" pitchFamily="2" charset="-78"/>
              </a:rPr>
              <a:t>جمع آوری </a:t>
            </a:r>
            <a:r>
              <a:rPr lang="fa-IR" sz="2800" b="1" dirty="0" smtClean="0">
                <a:cs typeface="B Mitra" panose="00000400000000000000" pitchFamily="2" charset="-78"/>
              </a:rPr>
              <a:t>اطلاعات(مشاهده، مصاحبه، پرسشنامه، اسناد و مدارک)</a:t>
            </a:r>
            <a:endParaRPr lang="fa-IR" sz="2800" b="1" dirty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روش تجزیه و تحلیل </a:t>
            </a:r>
            <a:r>
              <a:rPr lang="fa-IR" sz="2800" b="1" dirty="0" smtClean="0">
                <a:cs typeface="B Mitra" panose="00000400000000000000" pitchFamily="2" charset="-78"/>
              </a:rPr>
              <a:t>اطلاعات(تحلیل آماری، تحلیل محتوا، تحلیل مضمون، دلفی و..)</a:t>
            </a:r>
            <a:endParaRPr lang="fa-IR" sz="2800" b="1" dirty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24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352927" cy="4032448"/>
          </a:xfrm>
        </p:spPr>
        <p:txBody>
          <a:bodyPr>
            <a:noAutofit/>
          </a:bodyPr>
          <a:lstStyle/>
          <a:p>
            <a:r>
              <a:rPr lang="fa-IR" sz="3600" dirty="0">
                <a:cs typeface="B Mitra" panose="00000400000000000000" pitchFamily="2" charset="-78"/>
              </a:rPr>
              <a:t/>
            </a:r>
            <a:br>
              <a:rPr lang="fa-IR" sz="3600" dirty="0">
                <a:cs typeface="B Mitra" panose="00000400000000000000" pitchFamily="2" charset="-78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40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24110"/>
            <a:ext cx="7956376" cy="1004690"/>
          </a:xfrm>
        </p:spPr>
        <p:txBody>
          <a:bodyPr/>
          <a:lstStyle/>
          <a:p>
            <a:r>
              <a:rPr lang="fa-IR" dirty="0" smtClean="0">
                <a:cs typeface="B Mitra" panose="00000400000000000000" pitchFamily="2" charset="-78"/>
              </a:rPr>
              <a:t>مقایسه تحقیقات کمی و کیفی</a:t>
            </a:r>
            <a:endParaRPr lang="fa-IR" dirty="0">
              <a:cs typeface="B Mitra" panose="000004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7F7A93-E12B-4AA7-BA75-4F8E8E0696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22500"/>
              </p:ext>
            </p:extLst>
          </p:nvPr>
        </p:nvGraphicFramePr>
        <p:xfrm>
          <a:off x="2915816" y="1844824"/>
          <a:ext cx="4176464" cy="374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699">
                  <a:extLst>
                    <a:ext uri="{9D8B030D-6E8A-4147-A177-3AD203B41FA5}">
                      <a16:colId xmlns:a16="http://schemas.microsoft.com/office/drawing/2014/main" val="265363186"/>
                    </a:ext>
                  </a:extLst>
                </a:gridCol>
                <a:gridCol w="1375066">
                  <a:extLst>
                    <a:ext uri="{9D8B030D-6E8A-4147-A177-3AD203B41FA5}">
                      <a16:colId xmlns:a16="http://schemas.microsoft.com/office/drawing/2014/main" val="3210400671"/>
                    </a:ext>
                  </a:extLst>
                </a:gridCol>
                <a:gridCol w="1400699">
                  <a:extLst>
                    <a:ext uri="{9D8B030D-6E8A-4147-A177-3AD203B41FA5}">
                      <a16:colId xmlns:a16="http://schemas.microsoft.com/office/drawing/2014/main" val="2670412099"/>
                    </a:ext>
                  </a:extLst>
                </a:gridCol>
              </a:tblGrid>
              <a:tr h="471754"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تحقیق کیفی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تحقیق کمی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9963632"/>
                  </a:ext>
                </a:extLst>
              </a:tr>
              <a:tr h="909073"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هدفمند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تصادفی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روش نمونه گیری</a:t>
                      </a:r>
                    </a:p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14750"/>
                  </a:ext>
                </a:extLst>
              </a:tr>
              <a:tr h="1181795"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مصاحبه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پرسشنامه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روش جمع آوری اطلاعات</a:t>
                      </a:r>
                    </a:p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21436"/>
                  </a:ext>
                </a:extLst>
              </a:tr>
              <a:tr h="1181795"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تحلیل محتوا، تحلیل مضمون، دلفی و..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تحلیل آماری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روش تجزیه و تحلیل اطلاعات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4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5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تدوین </a:t>
            </a:r>
            <a:r>
              <a:rPr lang="fa-IR" dirty="0" smtClean="0">
                <a:cs typeface="B Mitra" panose="00000400000000000000" pitchFamily="2" charset="-78"/>
              </a:rPr>
              <a:t>پایان نامه</a:t>
            </a:r>
            <a:br>
              <a:rPr lang="fa-IR" dirty="0" smtClean="0">
                <a:cs typeface="B Mitra" panose="00000400000000000000" pitchFamily="2" charset="-78"/>
              </a:rPr>
            </a:br>
            <a:r>
              <a:rPr lang="fa-IR" sz="2000" dirty="0" smtClean="0">
                <a:cs typeface="B Mitra" panose="00000400000000000000" pitchFamily="2" charset="-78"/>
              </a:rPr>
              <a:t>نکته: پس از تصویب پروپوزال در گروه، حداقل 3ماه باید بگذرد تا دانشجو دفاع کند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/>
          </a:bodyPr>
          <a:lstStyle/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فصول پایان نامه: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فصل 1: کلیات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فصل 2: ادبیات موضوع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فصل 3: روش تحقیق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فصل 4: تجزیه و تحلیل اطلاعات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فصل 5: جمع بندی و نتیجه گیری</a:t>
            </a:r>
            <a:endParaRPr lang="fa-IR" sz="2800" b="1" dirty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487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pPr marL="398463"/>
            <a:r>
              <a:rPr lang="fa-IR" dirty="0">
                <a:cs typeface="B Mitra" panose="00000400000000000000" pitchFamily="2" charset="-78"/>
              </a:rPr>
              <a:t>فصل 1: کلیات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/>
          </a:bodyPr>
          <a:lstStyle/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قالب کلی فصل 1، همان پروپوزال است با کمی تغییر: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 اضافه شدن تعریف واژگان کلیدی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 توضیح بیشتر بیان مسئله 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و.....</a:t>
            </a:r>
          </a:p>
          <a:p>
            <a:pPr marL="398463" indent="0">
              <a:buNone/>
            </a:pPr>
            <a:endParaRPr lang="fa-IR" sz="2800" b="1" dirty="0" smtClean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7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pPr marL="398463"/>
            <a:r>
              <a:rPr lang="fa-IR" dirty="0">
                <a:cs typeface="B Mitra" panose="00000400000000000000" pitchFamily="2" charset="-78"/>
              </a:rPr>
              <a:t>فصل 2: ادبیات موضوع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/>
          </a:bodyPr>
          <a:lstStyle/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شامل سه بخش است:</a:t>
            </a: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بخش اول: بررسی ادبیات علمی بحث شامل تعریف مفاهیم، بیان مدل ها و دیدگاه های مختلف در خصوص موضوع(مثلا نظریات رهبری، نظریات انگیزش، مکاتب استراتژی و...)</a:t>
            </a:r>
          </a:p>
          <a:p>
            <a:pPr marL="398463" indent="0">
              <a:buNone/>
            </a:pPr>
            <a:endParaRPr lang="fa-IR" sz="2800" b="1" dirty="0" smtClean="0">
              <a:cs typeface="B Mitra" panose="00000400000000000000" pitchFamily="2" charset="-78"/>
            </a:endParaRP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بخش دوم: معرفی اجمالی سازمان مورد بحث</a:t>
            </a:r>
          </a:p>
          <a:p>
            <a:pPr marL="398463" indent="0">
              <a:buNone/>
            </a:pPr>
            <a:endParaRPr lang="fa-IR" sz="2800" b="1" dirty="0" smtClean="0">
              <a:cs typeface="B Mitra" panose="00000400000000000000" pitchFamily="2" charset="-78"/>
            </a:endParaRPr>
          </a:p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بخش سوم: پیشینه تحقیق و جمع بندی آن</a:t>
            </a:r>
          </a:p>
          <a:p>
            <a:pPr marL="738188" indent="-339725"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441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pPr marL="398463"/>
            <a:r>
              <a:rPr lang="fa-IR" dirty="0">
                <a:cs typeface="B Mitra" panose="00000400000000000000" pitchFamily="2" charset="-78"/>
              </a:rPr>
              <a:t>فصل 3: روش تحقیق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3" y="1340768"/>
            <a:ext cx="8208911" cy="5328592"/>
          </a:xfrm>
        </p:spPr>
        <p:txBody>
          <a:bodyPr>
            <a:normAutofit/>
          </a:bodyPr>
          <a:lstStyle/>
          <a:p>
            <a:pPr marL="398463" indent="0">
              <a:lnSpc>
                <a:spcPct val="150000"/>
              </a:lnSpc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شامل حداقل 5 بخش است: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معرفی جامعه آماری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معرفی نمونه آماری(تعداد و روش نمونه گیری)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معرفی روش جمع آوری اطلاعات و تعیین روایی و پایایی آن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معرفی روش تجزیه و تحلیل اطلاعات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بیان گام ها یا مراحل اجرایی تحقیق</a:t>
            </a: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346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pPr marL="398463"/>
            <a:r>
              <a:rPr lang="fa-IR" dirty="0">
                <a:cs typeface="B Mitra" panose="00000400000000000000" pitchFamily="2" charset="-78"/>
              </a:rPr>
              <a:t>فصل 4: تجزیه و تحلیل اطلاعات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 fontScale="70000" lnSpcReduction="20000"/>
          </a:bodyPr>
          <a:lstStyle/>
          <a:p>
            <a:pPr marL="398463" indent="0">
              <a:lnSpc>
                <a:spcPct val="150000"/>
              </a:lnSpc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شامل دو بخش است: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بخش توصیفی:</a:t>
            </a:r>
          </a:p>
          <a:p>
            <a:pPr marL="398463" indent="0">
              <a:lnSpc>
                <a:spcPct val="150000"/>
              </a:lnSpc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تبیین وضعیت جامعه شناختی نمونه آماری از حیث سن، جنسیت، تحصیلات، نوع شغل و...) در قالب نمودار و جدول</a:t>
            </a:r>
          </a:p>
          <a:p>
            <a:pPr marL="738188" indent="-339725">
              <a:lnSpc>
                <a:spcPct val="150000"/>
              </a:lnSpc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  <a:p>
            <a:pPr marL="912813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fa-IR" sz="2800" b="1" dirty="0">
                <a:cs typeface="B Mitra" panose="00000400000000000000" pitchFamily="2" charset="-78"/>
              </a:rPr>
              <a:t>بخش</a:t>
            </a:r>
            <a:r>
              <a:rPr lang="fa-IR" sz="2800" b="1" dirty="0">
                <a:cs typeface="B Mitra" panose="00000400000000000000" pitchFamily="2" charset="-78"/>
              </a:rPr>
              <a:t> تحلیلی:</a:t>
            </a:r>
          </a:p>
          <a:p>
            <a:pPr marL="398463" indent="0">
              <a:lnSpc>
                <a:spcPct val="150000"/>
              </a:lnSpc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ارائه نتایج بررسی های انجام شده: </a:t>
            </a:r>
          </a:p>
          <a:p>
            <a:pPr marL="398463" indent="0">
              <a:lnSpc>
                <a:spcPct val="150000"/>
              </a:lnSpc>
              <a:buNone/>
            </a:pPr>
            <a:r>
              <a:rPr lang="fa-IR" sz="2800" b="1" dirty="0">
                <a:cs typeface="B Mitra" panose="00000400000000000000" pitchFamily="2" charset="-78"/>
              </a:rPr>
              <a:t>در تحقیقات کمی: خروجی های </a:t>
            </a:r>
            <a:r>
              <a:rPr lang="en-US" sz="2800" b="1" dirty="0" err="1">
                <a:cs typeface="B Mitra" panose="00000400000000000000" pitchFamily="2" charset="-78"/>
              </a:rPr>
              <a:t>spss</a:t>
            </a:r>
            <a:r>
              <a:rPr lang="en-US" sz="2800" b="1" dirty="0">
                <a:cs typeface="B Mitra" panose="00000400000000000000" pitchFamily="2" charset="-78"/>
              </a:rPr>
              <a:t> </a:t>
            </a:r>
            <a:endParaRPr lang="fa-IR" sz="2800" b="1" dirty="0">
              <a:cs typeface="B Mitra" panose="00000400000000000000" pitchFamily="2" charset="-78"/>
            </a:endParaRPr>
          </a:p>
          <a:p>
            <a:pPr marL="398463" indent="0">
              <a:lnSpc>
                <a:spcPct val="150000"/>
              </a:lnSpc>
              <a:buNone/>
            </a:pPr>
            <a:r>
              <a:rPr lang="fa-IR" sz="2800" b="1" dirty="0">
                <a:cs typeface="B Mitra" panose="00000400000000000000" pitchFamily="2" charset="-78"/>
              </a:rPr>
              <a:t>در تحقیقات </a:t>
            </a:r>
            <a:r>
              <a:rPr lang="fa-IR" sz="2800" b="1" dirty="0" smtClean="0">
                <a:cs typeface="B Mitra" panose="00000400000000000000" pitchFamily="2" charset="-78"/>
              </a:rPr>
              <a:t>کیفی: ارائه نتایج تحلیل محتوای انجام شده مثلا بر روی متن مصاحبه ها در قالب جداول و...</a:t>
            </a: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57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pPr marL="398463"/>
            <a:r>
              <a:rPr lang="fa-IR" dirty="0">
                <a:cs typeface="B Mitra" panose="00000400000000000000" pitchFamily="2" charset="-78"/>
              </a:rPr>
              <a:t>فصل 5: جمع بندی و نتیجه گیری</a:t>
            </a: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 lnSpcReduction="10000"/>
          </a:bodyPr>
          <a:lstStyle/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شامل حداقل 4 بخش است: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خلاصه پایان نامه شامل مختصری از سوال تحقیق، روش پاسخ به سوال و...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پاسخ به سوالات تحقیق</a:t>
            </a:r>
          </a:p>
          <a:p>
            <a:pPr marL="855663" indent="-457200"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Mitra" panose="00000400000000000000" pitchFamily="2" charset="-78"/>
              </a:rPr>
              <a:t>   سوال 1:.....</a:t>
            </a:r>
          </a:p>
          <a:p>
            <a:pPr marL="855663" indent="-457200"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Mitra" panose="00000400000000000000" pitchFamily="2" charset="-78"/>
              </a:rPr>
              <a:t>   سوال 2:....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پیشنهادات</a:t>
            </a:r>
          </a:p>
          <a:p>
            <a:pPr marL="855663" indent="-457200"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Mitra" panose="00000400000000000000" pitchFamily="2" charset="-78"/>
              </a:rPr>
              <a:t>   پیشنهادات پژوهشی</a:t>
            </a:r>
          </a:p>
          <a:p>
            <a:pPr marL="855663" indent="-457200"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Mitra" panose="00000400000000000000" pitchFamily="2" charset="-78"/>
              </a:rPr>
              <a:t>   پیشنهادات اجرایی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محدودیت های تحقیق</a:t>
            </a:r>
            <a:endParaRPr lang="fa-IR" sz="2800" b="1" dirty="0" smtClean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922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8" y="332656"/>
            <a:ext cx="7831307" cy="1280890"/>
          </a:xfrm>
        </p:spPr>
        <p:txBody>
          <a:bodyPr/>
          <a:lstStyle/>
          <a:p>
            <a:pPr marL="398463"/>
            <a:r>
              <a:rPr lang="fa-IR" dirty="0" smtClean="0">
                <a:cs typeface="B Mitra" panose="00000400000000000000" pitchFamily="2" charset="-78"/>
              </a:rPr>
              <a:t>دفاع</a:t>
            </a:r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189" y="1627836"/>
            <a:ext cx="7924800" cy="5328592"/>
          </a:xfrm>
        </p:spPr>
        <p:txBody>
          <a:bodyPr>
            <a:normAutofit fontScale="92500" lnSpcReduction="10000"/>
          </a:bodyPr>
          <a:lstStyle/>
          <a:p>
            <a:pPr marL="398463" indent="0">
              <a:buNone/>
            </a:pPr>
            <a:r>
              <a:rPr lang="fa-IR" sz="2800" b="1" dirty="0" smtClean="0">
                <a:cs typeface="B Mitra" panose="00000400000000000000" pitchFamily="2" charset="-78"/>
              </a:rPr>
              <a:t>تهیه پاورپینت شامل:</a:t>
            </a:r>
          </a:p>
          <a:p>
            <a:pPr marL="855663" indent="-457200"/>
            <a:r>
              <a:rPr lang="fa-IR" sz="2800" b="1" dirty="0">
                <a:cs typeface="B Mitra" panose="00000400000000000000" pitchFamily="2" charset="-78"/>
              </a:rPr>
              <a:t>بیان مسئله: یک اسلاید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سوالات تحقیق: </a:t>
            </a:r>
            <a:r>
              <a:rPr lang="fa-IR" sz="2800" b="1" dirty="0">
                <a:cs typeface="B Mitra" panose="00000400000000000000" pitchFamily="2" charset="-78"/>
              </a:rPr>
              <a:t>یک اسلاید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اهمیت و ضرورت: </a:t>
            </a:r>
            <a:r>
              <a:rPr lang="fa-IR" sz="2800" b="1" dirty="0">
                <a:cs typeface="B Mitra" panose="00000400000000000000" pitchFamily="2" charset="-78"/>
              </a:rPr>
              <a:t>یک اسلاید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پیشینه تحقیق: </a:t>
            </a:r>
            <a:r>
              <a:rPr lang="fa-IR" sz="2800" b="1" dirty="0">
                <a:cs typeface="B Mitra" panose="00000400000000000000" pitchFamily="2" charset="-78"/>
              </a:rPr>
              <a:t>یک </a:t>
            </a:r>
            <a:r>
              <a:rPr lang="fa-IR" sz="2800" b="1" dirty="0" smtClean="0">
                <a:cs typeface="B Mitra" panose="00000400000000000000" pitchFamily="2" charset="-78"/>
              </a:rPr>
              <a:t>اسلاید حاوی چند نمونه از پیشینه، یک اسلاید جمع بندی پیشینه</a:t>
            </a:r>
            <a:endParaRPr lang="fa-IR" sz="2800" b="1" dirty="0">
              <a:cs typeface="B Mitra" panose="00000400000000000000" pitchFamily="2" charset="-78"/>
            </a:endParaRP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روش تحقیق: </a:t>
            </a:r>
            <a:r>
              <a:rPr lang="fa-IR" sz="2800" b="1" dirty="0">
                <a:cs typeface="B Mitra" panose="00000400000000000000" pitchFamily="2" charset="-78"/>
              </a:rPr>
              <a:t>یک </a:t>
            </a:r>
            <a:r>
              <a:rPr lang="fa-IR" sz="2800" b="1" dirty="0" smtClean="0">
                <a:cs typeface="B Mitra" panose="00000400000000000000" pitchFamily="2" charset="-78"/>
              </a:rPr>
              <a:t>یا دو اسلاید به تناسب موضوع</a:t>
            </a:r>
            <a:endParaRPr lang="fa-IR" sz="2800" b="1" dirty="0">
              <a:cs typeface="B Mitra" panose="00000400000000000000" pitchFamily="2" charset="-78"/>
            </a:endParaRP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پاسخ به سوالات تحقیق: به تعداد سوالات تحقیق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پیشنهادات پژوهشی: </a:t>
            </a:r>
            <a:r>
              <a:rPr lang="fa-IR" sz="2800" b="1" dirty="0">
                <a:cs typeface="B Mitra" panose="00000400000000000000" pitchFamily="2" charset="-78"/>
              </a:rPr>
              <a:t>یک </a:t>
            </a:r>
            <a:r>
              <a:rPr lang="fa-IR" sz="2800" b="1" dirty="0" smtClean="0">
                <a:cs typeface="B Mitra" panose="00000400000000000000" pitchFamily="2" charset="-78"/>
              </a:rPr>
              <a:t>اسلاید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پیشنهادات </a:t>
            </a:r>
            <a:r>
              <a:rPr lang="fa-IR" sz="2800" b="1" dirty="0">
                <a:cs typeface="B Mitra" panose="00000400000000000000" pitchFamily="2" charset="-78"/>
              </a:rPr>
              <a:t>اجرایی:یک اسلاید</a:t>
            </a:r>
          </a:p>
          <a:p>
            <a:pPr marL="855663" indent="-457200"/>
            <a:r>
              <a:rPr lang="fa-IR" sz="2800" b="1" dirty="0" smtClean="0">
                <a:cs typeface="B Mitra" panose="00000400000000000000" pitchFamily="2" charset="-78"/>
              </a:rPr>
              <a:t>محدودیت های تحقیق: یک اسلاید</a:t>
            </a:r>
            <a:endParaRPr lang="fa-IR" sz="2800" b="1" dirty="0" smtClean="0">
              <a:cs typeface="B Mitra" panose="00000400000000000000" pitchFamily="2" charset="-78"/>
            </a:endParaRPr>
          </a:p>
          <a:p>
            <a:pPr marL="738188" indent="-339725">
              <a:buFont typeface="+mj-lt"/>
              <a:buAutoNum type="arabicPeriod"/>
            </a:pPr>
            <a:endParaRPr lang="fa-IR" sz="28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17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dirty="0">
                <a:cs typeface="B Titr" pitchFamily="2" charset="-78"/>
              </a:rPr>
              <a:t>والحمدلله رب العالمين</a:t>
            </a:r>
          </a:p>
          <a:p>
            <a:pPr algn="ctr"/>
            <a:endParaRPr lang="fa-IR" dirty="0">
              <a:cs typeface="B Titr" pitchFamily="2" charset="-78"/>
            </a:endParaRPr>
          </a:p>
          <a:p>
            <a:pPr algn="ctr"/>
            <a:r>
              <a:rPr lang="fa-IR" dirty="0">
                <a:cs typeface="B Titr" pitchFamily="2" charset="-78"/>
              </a:rPr>
              <a:t>با تشكر </a:t>
            </a:r>
            <a:r>
              <a:rPr lang="fa-IR" dirty="0" smtClean="0">
                <a:cs typeface="B Titr" pitchFamily="2" charset="-78"/>
              </a:rPr>
              <a:t>از حسن توجه شما</a:t>
            </a:r>
            <a:r>
              <a:rPr lang="fa-IR" dirty="0" smtClean="0">
                <a:cs typeface="B Titr" pitchFamily="2" charset="-78"/>
              </a:rPr>
              <a:t> </a:t>
            </a:r>
            <a:endParaRPr lang="fa-IR" dirty="0">
              <a:cs typeface="B Titr" pitchFamily="2" charset="-78"/>
            </a:endParaRPr>
          </a:p>
          <a:p>
            <a:endParaRPr lang="fa-IR" dirty="0">
              <a:cs typeface="B Mitra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704856" cy="4608512"/>
          </a:xfrm>
        </p:spPr>
        <p:txBody>
          <a:bodyPr>
            <a:normAutofit lnSpcReduction="10000"/>
          </a:bodyPr>
          <a:lstStyle/>
          <a:p>
            <a:pPr algn="ctr"/>
            <a:r>
              <a:rPr lang="fa-IR" sz="4000" b="1" dirty="0">
                <a:cs typeface="B Mitra" panose="00000400000000000000" pitchFamily="2" charset="-78"/>
              </a:rPr>
              <a:t>کارگاه کاربردی نحوه نگارش پایان نامه</a:t>
            </a:r>
            <a:r>
              <a:rPr lang="fa-IR" sz="4000" b="1" dirty="0" smtClean="0">
                <a:cs typeface="B Mitra" panose="00000400000000000000" pitchFamily="2" charset="-78"/>
              </a:rPr>
              <a:t>:</a:t>
            </a:r>
          </a:p>
          <a:p>
            <a:pPr marL="0" indent="0" algn="ctr">
              <a:buNone/>
            </a:pPr>
            <a:r>
              <a:rPr lang="fa-IR" sz="4000" b="1" dirty="0">
                <a:cs typeface="B Mitra" panose="00000400000000000000" pitchFamily="2" charset="-78"/>
              </a:rPr>
              <a:t/>
            </a:r>
            <a:br>
              <a:rPr lang="fa-IR" sz="4000" b="1" dirty="0">
                <a:cs typeface="B Mitra" panose="00000400000000000000" pitchFamily="2" charset="-78"/>
              </a:rPr>
            </a:br>
            <a:r>
              <a:rPr lang="fa-IR" sz="4000" b="1" dirty="0">
                <a:cs typeface="B Mitra" panose="00000400000000000000" pitchFamily="2" charset="-78"/>
              </a:rPr>
              <a:t>نحوه انتخاب موضوع</a:t>
            </a:r>
            <a:r>
              <a:rPr lang="fa-IR" sz="4000" b="1" dirty="0" smtClean="0">
                <a:cs typeface="B Mitra" panose="00000400000000000000" pitchFamily="2" charset="-78"/>
              </a:rPr>
              <a:t>؛</a:t>
            </a:r>
          </a:p>
          <a:p>
            <a:pPr algn="ctr"/>
            <a:r>
              <a:rPr lang="fa-IR" sz="4000" b="1" dirty="0" smtClean="0">
                <a:cs typeface="B Mitra" panose="00000400000000000000" pitchFamily="2" charset="-78"/>
              </a:rPr>
              <a:t>تدوین </a:t>
            </a:r>
            <a:r>
              <a:rPr lang="fa-IR" sz="4000" b="1" dirty="0">
                <a:cs typeface="B Mitra" panose="00000400000000000000" pitchFamily="2" charset="-78"/>
              </a:rPr>
              <a:t>طرحنامه </a:t>
            </a:r>
            <a:r>
              <a:rPr lang="fa-IR" sz="4000" b="1" dirty="0" smtClean="0">
                <a:cs typeface="B Mitra" panose="00000400000000000000" pitchFamily="2" charset="-78"/>
              </a:rPr>
              <a:t>اجمالی؛</a:t>
            </a:r>
          </a:p>
          <a:p>
            <a:pPr algn="ctr"/>
            <a:r>
              <a:rPr lang="fa-IR" sz="4000" b="1" dirty="0" smtClean="0">
                <a:cs typeface="B Mitra" panose="00000400000000000000" pitchFamily="2" charset="-78"/>
              </a:rPr>
              <a:t>تدوین پروپوزال؛</a:t>
            </a:r>
          </a:p>
          <a:p>
            <a:pPr algn="ctr"/>
            <a:r>
              <a:rPr lang="fa-IR" sz="4000" b="1" dirty="0" smtClean="0">
                <a:cs typeface="B Mitra" panose="00000400000000000000" pitchFamily="2" charset="-78"/>
              </a:rPr>
              <a:t>تدوین </a:t>
            </a:r>
            <a:r>
              <a:rPr lang="fa-IR" sz="4000" b="1" dirty="0">
                <a:cs typeface="B Mitra" panose="00000400000000000000" pitchFamily="2" charset="-78"/>
              </a:rPr>
              <a:t>فصول پایان </a:t>
            </a:r>
            <a:r>
              <a:rPr lang="fa-IR" sz="4000" b="1" dirty="0" smtClean="0">
                <a:cs typeface="B Mitra" panose="00000400000000000000" pitchFamily="2" charset="-78"/>
              </a:rPr>
              <a:t>نامه؛</a:t>
            </a:r>
          </a:p>
          <a:p>
            <a:pPr algn="ctr"/>
            <a:r>
              <a:rPr lang="fa-IR" sz="4000" b="1" dirty="0" smtClean="0">
                <a:cs typeface="B Mitra" panose="00000400000000000000" pitchFamily="2" charset="-78"/>
              </a:rPr>
              <a:t>دفاع </a:t>
            </a:r>
            <a:r>
              <a:rPr lang="fa-IR" sz="4000" b="1" dirty="0">
                <a:cs typeface="B Mitra" panose="00000400000000000000" pitchFamily="2" charset="-78"/>
              </a:rPr>
              <a:t>از پایان نامه؛</a:t>
            </a:r>
            <a:endParaRPr lang="fa-IR" sz="36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745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Mitra" panose="00000400000000000000" pitchFamily="2" charset="-78"/>
              </a:rPr>
              <a:t>کلیات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704856" cy="4608512"/>
          </a:xfrm>
        </p:spPr>
        <p:txBody>
          <a:bodyPr>
            <a:normAutofit/>
          </a:bodyPr>
          <a:lstStyle/>
          <a:p>
            <a:r>
              <a:rPr lang="fa-IR" sz="4000" b="1" dirty="0">
                <a:cs typeface="B Mitra" panose="00000400000000000000" pitchFamily="2" charset="-78"/>
              </a:rPr>
              <a:t>چرایی پژوهش علمی</a:t>
            </a:r>
          </a:p>
          <a:p>
            <a:r>
              <a:rPr lang="fa-IR" sz="3600" b="1" dirty="0">
                <a:cs typeface="B Mitra" panose="00000400000000000000" pitchFamily="2" charset="-78"/>
              </a:rPr>
              <a:t>چیستی پژوهش علمی</a:t>
            </a:r>
          </a:p>
          <a:p>
            <a:r>
              <a:rPr lang="fa-IR" sz="3600" b="1" dirty="0">
                <a:cs typeface="B Mitra" panose="00000400000000000000" pitchFamily="2" charset="-78"/>
              </a:rPr>
              <a:t>چگونگی پژوهش علمی</a:t>
            </a:r>
          </a:p>
        </p:txBody>
      </p:sp>
    </p:spTree>
    <p:extLst>
      <p:ext uri="{BB962C8B-B14F-4D97-AF65-F5344CB8AC3E}">
        <p14:creationId xmlns:p14="http://schemas.microsoft.com/office/powerpoint/2010/main" val="23879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dirty="0">
                <a:cs typeface="B Mitra" panose="00000400000000000000" pitchFamily="2" charset="-78"/>
              </a:rPr>
              <a:t>چرایی پژوهش علمی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05000"/>
            <a:ext cx="7704856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شیوه های پاسخ به سوالات و رفع مشکل:</a:t>
            </a:r>
          </a:p>
          <a:p>
            <a:r>
              <a:rPr lang="fa-IR" b="1" dirty="0">
                <a:cs typeface="B Mitra" panose="00000400000000000000" pitchFamily="2" charset="-78"/>
              </a:rPr>
              <a:t>  	مراجع(سنتهای رایج، معلمین، والدین، رسانه ها و...)</a:t>
            </a:r>
          </a:p>
          <a:p>
            <a:r>
              <a:rPr lang="fa-IR" b="1" dirty="0">
                <a:cs typeface="B Mitra" panose="00000400000000000000" pitchFamily="2" charset="-78"/>
              </a:rPr>
              <a:t>  	اطلاعات و تجربه شخصی</a:t>
            </a:r>
          </a:p>
          <a:p>
            <a:r>
              <a:rPr lang="fa-IR" b="1" dirty="0">
                <a:cs typeface="B Mitra" panose="00000400000000000000" pitchFamily="2" charset="-78"/>
              </a:rPr>
              <a:t>  	پژوهش علمی</a:t>
            </a:r>
          </a:p>
        </p:txBody>
      </p:sp>
    </p:spTree>
    <p:extLst>
      <p:ext uri="{BB962C8B-B14F-4D97-AF65-F5344CB8AC3E}">
        <p14:creationId xmlns:p14="http://schemas.microsoft.com/office/powerpoint/2010/main" val="279236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Mitra" panose="00000400000000000000" pitchFamily="2" charset="-78"/>
              </a:rPr>
              <a:t>چیستی پژوهش علمی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12776"/>
            <a:ext cx="7704856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تعریف پژوهش علمی</a:t>
            </a:r>
          </a:p>
          <a:p>
            <a:pPr algn="ctr"/>
            <a:r>
              <a:rPr lang="fa-IR" b="1" dirty="0">
                <a:cs typeface="B Mitra" panose="00000400000000000000" pitchFamily="2" charset="-78"/>
              </a:rPr>
              <a:t>فعالیتی نظام مند و سازمان یافته برای بررسی مشکلی خاص که مستلزم راه حلی است.</a:t>
            </a:r>
          </a:p>
          <a:p>
            <a:pPr marL="0" indent="0">
              <a:buNone/>
            </a:pPr>
            <a:r>
              <a:rPr lang="fa-IR" b="1" dirty="0">
                <a:cs typeface="B Mitra" panose="00000400000000000000" pitchFamily="2" charset="-78"/>
              </a:rPr>
              <a:t>تفاوت پژوهش علمی و غیر علمی</a:t>
            </a:r>
          </a:p>
          <a:p>
            <a:r>
              <a:rPr lang="fa-IR" b="1" dirty="0">
                <a:cs typeface="B Mitra" panose="00000400000000000000" pitchFamily="2" charset="-78"/>
              </a:rPr>
              <a:t>   هدفمندی</a:t>
            </a:r>
          </a:p>
          <a:p>
            <a:r>
              <a:rPr lang="fa-IR" b="1" dirty="0">
                <a:cs typeface="B Mitra" panose="00000400000000000000" pitchFamily="2" charset="-78"/>
              </a:rPr>
              <a:t>   دقت عمل</a:t>
            </a:r>
          </a:p>
          <a:p>
            <a:r>
              <a:rPr lang="fa-IR" b="1" dirty="0">
                <a:cs typeface="B Mitra" panose="00000400000000000000" pitchFamily="2" charset="-78"/>
              </a:rPr>
              <a:t>   آزمون پذیری</a:t>
            </a:r>
          </a:p>
          <a:p>
            <a:r>
              <a:rPr lang="fa-IR" b="1" dirty="0">
                <a:cs typeface="B Mitra" panose="00000400000000000000" pitchFamily="2" charset="-78"/>
              </a:rPr>
              <a:t>   تکرارپذیری</a:t>
            </a:r>
          </a:p>
          <a:p>
            <a:r>
              <a:rPr lang="fa-IR" b="1" dirty="0">
                <a:cs typeface="B Mitra" panose="00000400000000000000" pitchFamily="2" charset="-78"/>
              </a:rPr>
              <a:t>   تعمیم پذیری</a:t>
            </a:r>
          </a:p>
          <a:p>
            <a:r>
              <a:rPr lang="fa-IR" b="1" dirty="0">
                <a:cs typeface="B Mitra" panose="00000400000000000000" pitchFamily="2" charset="-78"/>
              </a:rPr>
              <a:t>   محدودگرایی</a:t>
            </a:r>
          </a:p>
        </p:txBody>
      </p:sp>
    </p:spTree>
    <p:extLst>
      <p:ext uri="{BB962C8B-B14F-4D97-AF65-F5344CB8AC3E}">
        <p14:creationId xmlns:p14="http://schemas.microsoft.com/office/powerpoint/2010/main" val="279236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Mitra" panose="00000400000000000000" pitchFamily="2" charset="-78"/>
              </a:rPr>
              <a:t>چگونگی پژوهش علمی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00808"/>
            <a:ext cx="6880017" cy="4320480"/>
          </a:xfrm>
        </p:spPr>
        <p:txBody>
          <a:bodyPr>
            <a:normAutofit fontScale="92500" lnSpcReduction="20000"/>
          </a:bodyPr>
          <a:lstStyle/>
          <a:p>
            <a:r>
              <a:rPr lang="fa-IR" b="1" dirty="0">
                <a:cs typeface="B Mitra" panose="00000400000000000000" pitchFamily="2" charset="-78"/>
              </a:rPr>
              <a:t>مشاهده(احساس مشکل)</a:t>
            </a:r>
          </a:p>
          <a:p>
            <a:r>
              <a:rPr lang="fa-IR" b="1" dirty="0">
                <a:cs typeface="B Mitra" panose="00000400000000000000" pitchFamily="2" charset="-78"/>
              </a:rPr>
              <a:t>جمع اوری اطلاعات اولیه</a:t>
            </a:r>
          </a:p>
          <a:p>
            <a:r>
              <a:rPr lang="fa-IR" b="1" dirty="0">
                <a:cs typeface="B Mitra" panose="00000400000000000000" pitchFamily="2" charset="-78"/>
              </a:rPr>
              <a:t>بیان مسئله(تبدیل مشکل به مسئله) یعنی: تعیین قلمرو زمانی، مکانی و موضوعی مشکل</a:t>
            </a:r>
          </a:p>
          <a:p>
            <a:r>
              <a:rPr lang="fa-IR" b="1" dirty="0">
                <a:cs typeface="B Mitra" panose="00000400000000000000" pitchFamily="2" charset="-78"/>
              </a:rPr>
              <a:t>تدوین تئوری یا چارچوب مفهومی(تعیین متغیرهای تحقیق، فرضیه سازی و....)</a:t>
            </a:r>
          </a:p>
          <a:p>
            <a:r>
              <a:rPr lang="fa-IR" b="1" dirty="0">
                <a:cs typeface="B Mitra" panose="00000400000000000000" pitchFamily="2" charset="-78"/>
              </a:rPr>
              <a:t>جمع آوری اطلاعات بیشتر</a:t>
            </a:r>
          </a:p>
          <a:p>
            <a:r>
              <a:rPr lang="fa-IR" b="1" dirty="0">
                <a:cs typeface="B Mitra" panose="00000400000000000000" pitchFamily="2" charset="-78"/>
              </a:rPr>
              <a:t>تجزیه و تحلیل اطلاعات</a:t>
            </a:r>
          </a:p>
          <a:p>
            <a:r>
              <a:rPr lang="fa-IR" b="1" dirty="0">
                <a:cs typeface="B Mitra" panose="00000400000000000000" pitchFamily="2" charset="-78"/>
              </a:rPr>
              <a:t>نتیجه گیری</a:t>
            </a:r>
          </a:p>
        </p:txBody>
      </p:sp>
    </p:spTree>
    <p:extLst>
      <p:ext uri="{BB962C8B-B14F-4D97-AF65-F5344CB8AC3E}">
        <p14:creationId xmlns:p14="http://schemas.microsoft.com/office/powerpoint/2010/main" val="163417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189" y="332656"/>
            <a:ext cx="7562800" cy="1280890"/>
          </a:xfrm>
        </p:spPr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مرحله اول: تدوین طرح اجمالی تحقیق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924800" cy="4724400"/>
          </a:xfrm>
        </p:spPr>
        <p:txBody>
          <a:bodyPr>
            <a:normAutofit/>
          </a:bodyPr>
          <a:lstStyle/>
          <a:p>
            <a:r>
              <a:rPr lang="fa-IR" sz="2800" b="1" dirty="0">
                <a:cs typeface="B Mitra" panose="00000400000000000000" pitchFamily="2" charset="-78"/>
              </a:rPr>
              <a:t>حداقل </a:t>
            </a:r>
            <a:r>
              <a:rPr lang="fa-IR" sz="2800" b="1" dirty="0" smtClean="0">
                <a:cs typeface="B Mitra" panose="00000400000000000000" pitchFamily="2" charset="-78"/>
              </a:rPr>
              <a:t>مواردی </a:t>
            </a:r>
            <a:r>
              <a:rPr lang="fa-IR" sz="2800" b="1" dirty="0">
                <a:cs typeface="B Mitra" panose="00000400000000000000" pitchFamily="2" charset="-78"/>
              </a:rPr>
              <a:t>که باید در طرحنامه اجمالی ذکر شود: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عنوان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بیان مسئله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 smtClean="0">
                <a:cs typeface="B Mitra" panose="00000400000000000000" pitchFamily="2" charset="-78"/>
              </a:rPr>
              <a:t>اه</a:t>
            </a:r>
            <a:r>
              <a:rPr lang="fa-IR" sz="2800" b="1" dirty="0">
                <a:cs typeface="B Mitra" panose="00000400000000000000" pitchFamily="2" charset="-78"/>
              </a:rPr>
              <a:t>م</a:t>
            </a:r>
            <a:r>
              <a:rPr lang="fa-IR" sz="2800" b="1" dirty="0" smtClean="0">
                <a:cs typeface="B Mitra" panose="00000400000000000000" pitchFamily="2" charset="-78"/>
              </a:rPr>
              <a:t>یت </a:t>
            </a:r>
            <a:r>
              <a:rPr lang="fa-IR" sz="2800" b="1" dirty="0">
                <a:cs typeface="B Mitra" panose="00000400000000000000" pitchFamily="2" charset="-78"/>
              </a:rPr>
              <a:t>و ضرورت 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سوالات</a:t>
            </a:r>
          </a:p>
          <a:p>
            <a:pPr marL="738188" indent="-339725">
              <a:buFont typeface="+mj-lt"/>
              <a:buAutoNum type="arabicPeriod"/>
            </a:pPr>
            <a:r>
              <a:rPr lang="fa-IR" sz="2800" b="1" dirty="0">
                <a:cs typeface="B Mitra" panose="00000400000000000000" pitchFamily="2" charset="-78"/>
              </a:rPr>
              <a:t>پیشینه تحقیق</a:t>
            </a:r>
          </a:p>
        </p:txBody>
      </p:sp>
    </p:spTree>
    <p:extLst>
      <p:ext uri="{BB962C8B-B14F-4D97-AF65-F5344CB8AC3E}">
        <p14:creationId xmlns:p14="http://schemas.microsoft.com/office/powerpoint/2010/main" val="306522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Mitra" panose="00000400000000000000" pitchFamily="2" charset="-78"/>
              </a:rPr>
              <a:t>فرآیند عملیاتی انتخاب موضوع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9248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1- </a:t>
            </a:r>
            <a:r>
              <a:rPr lang="fa-IR" sz="2400" b="1" dirty="0">
                <a:cs typeface="B Mitra" panose="00000400000000000000" pitchFamily="2" charset="-78"/>
              </a:rPr>
              <a:t>انتخاب  یک حوزه کلی از مباحث مدیریت(5وظیفه اصلی مدیریت) </a:t>
            </a:r>
            <a:r>
              <a:rPr lang="fa-IR" sz="2400" b="1" dirty="0" smtClean="0">
                <a:cs typeface="B Mitra" panose="00000400000000000000" pitchFamily="2" charset="-78"/>
              </a:rPr>
              <a:t>و انتخاب موضوع جزئی تر از طریق:</a:t>
            </a:r>
          </a:p>
          <a:p>
            <a:r>
              <a:rPr lang="fa-IR" sz="2400" b="1" dirty="0" smtClean="0">
                <a:cs typeface="B Mitra" panose="00000400000000000000" pitchFamily="2" charset="-78"/>
              </a:rPr>
              <a:t>احساس </a:t>
            </a:r>
            <a:r>
              <a:rPr lang="fa-IR" sz="2400" b="1" dirty="0">
                <a:cs typeface="B Mitra" panose="00000400000000000000" pitchFamily="2" charset="-78"/>
              </a:rPr>
              <a:t>وجود مشکل در یک سازمان و یا سطح جامعه</a:t>
            </a:r>
          </a:p>
          <a:p>
            <a:r>
              <a:rPr lang="fa-IR" sz="2400" b="1" dirty="0">
                <a:cs typeface="B Mitra" panose="00000400000000000000" pitchFamily="2" charset="-78"/>
              </a:rPr>
              <a:t>پیشنهاد اساتید</a:t>
            </a:r>
          </a:p>
          <a:p>
            <a:r>
              <a:rPr lang="fa-IR" sz="2400" b="1" dirty="0">
                <a:cs typeface="B Mitra" panose="00000400000000000000" pitchFamily="2" charset="-78"/>
              </a:rPr>
              <a:t>انتخاب موضوعاتی که پرسشنامه استاندارد </a:t>
            </a:r>
            <a:r>
              <a:rPr lang="fa-IR" sz="2400" b="1" dirty="0" smtClean="0">
                <a:cs typeface="B Mitra" panose="00000400000000000000" pitchFamily="2" charset="-78"/>
              </a:rPr>
              <a:t>دارند</a:t>
            </a:r>
            <a:endParaRPr lang="fa-IR" sz="2400" b="1" dirty="0">
              <a:cs typeface="B Mitra" panose="00000400000000000000" pitchFamily="2" charset="-78"/>
            </a:endParaRPr>
          </a:p>
          <a:p>
            <a:r>
              <a:rPr lang="fa-IR" sz="2400" b="1" dirty="0">
                <a:cs typeface="B Mitra" panose="00000400000000000000" pitchFamily="2" charset="-78"/>
              </a:rPr>
              <a:t>پیشنهادات تحقیقات قبلی</a:t>
            </a:r>
          </a:p>
          <a:p>
            <a:pPr marL="0" indent="0">
              <a:buNone/>
            </a:pPr>
            <a:r>
              <a:rPr lang="fa-IR" sz="2400" b="1" dirty="0" smtClean="0">
                <a:cs typeface="B Mitra" panose="00000400000000000000" pitchFamily="2" charset="-78"/>
              </a:rPr>
              <a:t>2- رجوع </a:t>
            </a:r>
            <a:r>
              <a:rPr lang="fa-IR" sz="2400" b="1" dirty="0">
                <a:cs typeface="B Mitra" panose="00000400000000000000" pitchFamily="2" charset="-78"/>
              </a:rPr>
              <a:t>به مقالات و پایان نامه های تدوین شده در آن موضوع:</a:t>
            </a: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    مقالات: </a:t>
            </a:r>
            <a:r>
              <a:rPr lang="en-US" sz="2400" b="1" dirty="0">
                <a:cs typeface="B Mitra" panose="00000400000000000000" pitchFamily="2" charset="-78"/>
                <a:hlinkClick r:id="rId2"/>
              </a:rPr>
              <a:t>https://www.sid.ir</a:t>
            </a:r>
            <a:endParaRPr lang="fa-IR" sz="2400" b="1" dirty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   پایان نامه ها: </a:t>
            </a:r>
            <a:r>
              <a:rPr lang="en-US" sz="2400" b="1" dirty="0">
                <a:cs typeface="B Mitra" panose="00000400000000000000" pitchFamily="2" charset="-78"/>
                <a:hlinkClick r:id="rId3"/>
              </a:rPr>
              <a:t>https://irandoc.ac.ir/</a:t>
            </a:r>
            <a:endParaRPr lang="fa-IR" sz="2400" b="1" dirty="0"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   نکات مهم در جستجو:</a:t>
            </a: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      1- انتخاب کلیدواژه مناسب</a:t>
            </a:r>
          </a:p>
          <a:p>
            <a:pPr marL="0" indent="0">
              <a:buNone/>
            </a:pPr>
            <a:r>
              <a:rPr lang="fa-IR" sz="2400" b="1" dirty="0">
                <a:cs typeface="B Mitra" panose="00000400000000000000" pitchFamily="2" charset="-78"/>
              </a:rPr>
              <a:t>          2- محدودکردن نتایج جستجو از طریق جستجو در عنوان</a:t>
            </a:r>
          </a:p>
        </p:txBody>
      </p:sp>
    </p:spTree>
    <p:extLst>
      <p:ext uri="{BB962C8B-B14F-4D97-AF65-F5344CB8AC3E}">
        <p14:creationId xmlns:p14="http://schemas.microsoft.com/office/powerpoint/2010/main" val="334139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815</TotalTime>
  <Words>1223</Words>
  <Application>Microsoft Office PowerPoint</Application>
  <PresentationFormat>On-screen Show (4:3)</PresentationFormat>
  <Paragraphs>192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B Mitra</vt:lpstr>
      <vt:lpstr>B Titr</vt:lpstr>
      <vt:lpstr>Calibri</vt:lpstr>
      <vt:lpstr>Century Gothic</vt:lpstr>
      <vt:lpstr>Tahoma</vt:lpstr>
      <vt:lpstr>Times New Roman</vt:lpstr>
      <vt:lpstr>Wingdings</vt:lpstr>
      <vt:lpstr>Wingdings 3</vt:lpstr>
      <vt:lpstr>Office Theme</vt:lpstr>
      <vt:lpstr>Wisp</vt:lpstr>
      <vt:lpstr>PowerPoint Presentation</vt:lpstr>
      <vt:lpstr> </vt:lpstr>
      <vt:lpstr>PowerPoint Presentation</vt:lpstr>
      <vt:lpstr>کلیات</vt:lpstr>
      <vt:lpstr>چرایی پژوهش علمی</vt:lpstr>
      <vt:lpstr>چیستی پژوهش علمی</vt:lpstr>
      <vt:lpstr>چگونگی پژوهش علمی</vt:lpstr>
      <vt:lpstr>مرحله اول: تدوین طرح اجمالی تحقیق</vt:lpstr>
      <vt:lpstr>فرآیند عملیاتی انتخاب موضوع</vt:lpstr>
      <vt:lpstr>ملاک های انتخاب موضوع خوب</vt:lpstr>
      <vt:lpstr>فرآیند عملیاتی نوشتن بیان مسئله</vt:lpstr>
      <vt:lpstr>مثال هایی از ابهام در موضوع تحقیق</vt:lpstr>
      <vt:lpstr>فرآیند عملیاتی نوشتن اهمیت و ضرورت تحقیق</vt:lpstr>
      <vt:lpstr>فرآیند عملیاتی نوشتن سوالات</vt:lpstr>
      <vt:lpstr>پیشینه تحقیق</vt:lpstr>
      <vt:lpstr>پیشینه تحقیق(بررسی منابع داخلی و خارجی)</vt:lpstr>
      <vt:lpstr>پیشینه خارجی</vt:lpstr>
      <vt:lpstr>نحوه ثبت پیشینه تحقیق</vt:lpstr>
      <vt:lpstr>تدوین طرح تفصیلی تحقیق (پروپوزال) نکته: موضوع پس از تصویب در گروه، در شورای تحصیلات تکمیلی هم بررسی می شود</vt:lpstr>
      <vt:lpstr>مقایسه تحقیقات کمی و کیفی</vt:lpstr>
      <vt:lpstr>تدوین پایان نامه نکته: پس از تصویب پروپوزال در گروه، حداقل 3ماه باید بگذرد تا دانشجو دفاع کند</vt:lpstr>
      <vt:lpstr>فصل 1: کلیات</vt:lpstr>
      <vt:lpstr>فصل 2: ادبیات موضوع</vt:lpstr>
      <vt:lpstr>فصل 3: روش تحقیق</vt:lpstr>
      <vt:lpstr>فصل 4: تجزیه و تحلیل اطلاعات</vt:lpstr>
      <vt:lpstr>فصل 5: جمع بندی و نتیجه گیری</vt:lpstr>
      <vt:lpstr>دفاع</vt:lpstr>
      <vt:lpstr>PowerPoint Presentation</vt:lpstr>
    </vt:vector>
  </TitlesOfParts>
  <Company>smsmoosavi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mhbagherifard</dc:creator>
  <cp:lastModifiedBy>محمد حسین باقری فرد</cp:lastModifiedBy>
  <cp:revision>138</cp:revision>
  <dcterms:created xsi:type="dcterms:W3CDTF">2016-02-01T10:21:27Z</dcterms:created>
  <dcterms:modified xsi:type="dcterms:W3CDTF">2022-03-06T10:09:34Z</dcterms:modified>
</cp:coreProperties>
</file>